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Lst>
  <p:sldSz cy="10287000" cx="18288000"/>
  <p:notesSz cx="6858000" cy="9144000"/>
  <p:embeddedFontLst>
    <p:embeddedFont>
      <p:font typeface="Tahoma"/>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3" roundtripDataSignature="AMtx7mjvh1XMTkI8YnsBh6BlAhhZqhr0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Tahoma-regular.fntdata"/><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bb7ac15891_0_2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98" name="Google Shape;98;g3bb7ac15891_0_24: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3bb7ac15891_0_24: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bb7ac15891_0_3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bb7ac15891_0_38: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3bb7ac15891_0_38: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b7ac15891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5" name="Google Shape;115;g3bb7ac15891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16" name="Google Shape;116;g3bb7ac15891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bb7ac15891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 The Shield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shield represents protection, integrity, and responsibility to reflect both the mission of Daily Guardian and the purpose of the Green Guardian initiative.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By anchoring the logo in the shape of a shield, the design communicates its commitment to defending the environment, upholding truth, and safeguarding the public.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 The Pen Nib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Embedded within the design is the shape of a pen nib, a universal symbol of journalism, writing, and truth-telling. It anchors the logo to Daily Guardian’s identity as a news organization and that of environmental protection . The pen nib may also be interpreted as a guiding light or beacon, a lighthouse.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3. The Leaves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leaves introduce the element of nature and sustainability. Their presence softens the more formal lines of the shield and nib, and reminds us of the environmental mission of the award.</a:t>
            </a:r>
            <a:endParaRPr/>
          </a:p>
        </p:txBody>
      </p:sp>
      <p:sp>
        <p:nvSpPr>
          <p:cNvPr id="118" name="Google Shape;118;g3bb7ac15891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9" name="Google Shape;119;g3bb7ac15891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3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4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4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4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5"/>
          <p:cNvSpPr/>
          <p:nvPr>
            <p:ph idx="2" type="pic"/>
          </p:nvPr>
        </p:nvSpPr>
        <p:spPr>
          <a:xfrm>
            <a:off x="1792288" y="612775"/>
            <a:ext cx="5486400" cy="4114800"/>
          </a:xfrm>
          <a:prstGeom prst="rect">
            <a:avLst/>
          </a:prstGeom>
          <a:noFill/>
          <a:ln>
            <a:noFill/>
          </a:ln>
        </p:spPr>
      </p:sp>
      <p:sp>
        <p:nvSpPr>
          <p:cNvPr id="68" name="Google Shape;68;p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9" name="Google Shape;89;p3"/>
          <p:cNvSpPr/>
          <p:nvPr/>
        </p:nvSpPr>
        <p:spPr>
          <a:xfrm>
            <a:off x="-2244739" y="-2305943"/>
            <a:ext cx="7634383" cy="16838728"/>
          </a:xfrm>
          <a:custGeom>
            <a:rect b="b" l="l" r="r" t="t"/>
            <a:pathLst>
              <a:path extrusionOk="0" h="16838728" w="7634383">
                <a:moveTo>
                  <a:pt x="0" y="0"/>
                </a:moveTo>
                <a:lnTo>
                  <a:pt x="7634382" y="0"/>
                </a:lnTo>
                <a:lnTo>
                  <a:pt x="7634382" y="16838728"/>
                </a:lnTo>
                <a:lnTo>
                  <a:pt x="0" y="16838728"/>
                </a:lnTo>
                <a:lnTo>
                  <a:pt x="0" y="0"/>
                </a:lnTo>
                <a:close/>
              </a:path>
            </a:pathLst>
          </a:custGeom>
          <a:blipFill rotWithShape="1">
            <a:blip r:embed="rId4">
              <a:alphaModFix amt="10000"/>
            </a:blip>
            <a:stretch>
              <a:fillRect b="0" l="0" r="-125545" t="0"/>
            </a:stretch>
          </a:blipFill>
          <a:ln>
            <a:noFill/>
          </a:ln>
        </p:spPr>
      </p:sp>
      <p:sp>
        <p:nvSpPr>
          <p:cNvPr id="90" name="Google Shape;90;p3"/>
          <p:cNvSpPr/>
          <p:nvPr/>
        </p:nvSpPr>
        <p:spPr>
          <a:xfrm flipH="1">
            <a:off x="12898357" y="-2305943"/>
            <a:ext cx="7634383" cy="16838728"/>
          </a:xfrm>
          <a:custGeom>
            <a:rect b="b" l="l" r="r" t="t"/>
            <a:pathLst>
              <a:path extrusionOk="0" h="16838728" w="7634383">
                <a:moveTo>
                  <a:pt x="7634382" y="0"/>
                </a:moveTo>
                <a:lnTo>
                  <a:pt x="0" y="0"/>
                </a:lnTo>
                <a:lnTo>
                  <a:pt x="0" y="16838728"/>
                </a:lnTo>
                <a:lnTo>
                  <a:pt x="7634382" y="16838728"/>
                </a:lnTo>
                <a:lnTo>
                  <a:pt x="7634382" y="0"/>
                </a:lnTo>
                <a:close/>
              </a:path>
            </a:pathLst>
          </a:custGeom>
          <a:blipFill rotWithShape="1">
            <a:blip r:embed="rId5">
              <a:alphaModFix amt="10000"/>
            </a:blip>
            <a:stretch>
              <a:fillRect b="0" l="0" r="-125545" t="0"/>
            </a:stretch>
          </a:blipFill>
          <a:ln>
            <a:noFill/>
          </a:ln>
        </p:spPr>
      </p:sp>
      <p:sp>
        <p:nvSpPr>
          <p:cNvPr id="91" name="Google Shape;91;p3"/>
          <p:cNvSpPr/>
          <p:nvPr/>
        </p:nvSpPr>
        <p:spPr>
          <a:xfrm>
            <a:off x="7753180" y="1726012"/>
            <a:ext cx="2911429" cy="651339"/>
          </a:xfrm>
          <a:custGeom>
            <a:rect b="b" l="l" r="r" t="t"/>
            <a:pathLst>
              <a:path extrusionOk="0" h="651339" w="2911429">
                <a:moveTo>
                  <a:pt x="0" y="0"/>
                </a:moveTo>
                <a:lnTo>
                  <a:pt x="2911430" y="0"/>
                </a:lnTo>
                <a:lnTo>
                  <a:pt x="2911430" y="651340"/>
                </a:lnTo>
                <a:lnTo>
                  <a:pt x="0" y="651340"/>
                </a:lnTo>
                <a:lnTo>
                  <a:pt x="0" y="0"/>
                </a:lnTo>
                <a:close/>
              </a:path>
            </a:pathLst>
          </a:custGeom>
          <a:blipFill rotWithShape="1">
            <a:blip r:embed="rId6">
              <a:alphaModFix/>
            </a:blip>
            <a:stretch>
              <a:fillRect b="-5069" l="0" r="0" t="0"/>
            </a:stretch>
          </a:blipFill>
          <a:ln>
            <a:noFill/>
          </a:ln>
        </p:spPr>
      </p:sp>
      <p:sp>
        <p:nvSpPr>
          <p:cNvPr id="92" name="Google Shape;92;p3"/>
          <p:cNvSpPr txBox="1"/>
          <p:nvPr/>
        </p:nvSpPr>
        <p:spPr>
          <a:xfrm>
            <a:off x="5389651" y="7377626"/>
            <a:ext cx="8066100" cy="87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832"/>
              <a:buFont typeface="Arial"/>
              <a:buNone/>
            </a:pPr>
            <a:r>
              <a:rPr b="0" i="0" lang="en-US" sz="2832" u="none" cap="none" strike="noStrike">
                <a:solidFill>
                  <a:srgbClr val="FFFFFF"/>
                </a:solidFill>
                <a:latin typeface="Arial"/>
                <a:ea typeface="Arial"/>
                <a:cs typeface="Arial"/>
                <a:sym typeface="Arial"/>
              </a:rPr>
              <a:t>Celebrating Sustainability 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32"/>
              <a:buFont typeface="Arial"/>
              <a:buNone/>
            </a:pPr>
            <a:r>
              <a:rPr b="0" i="0" lang="en-US" sz="2832" u="none" cap="none" strike="noStrike">
                <a:solidFill>
                  <a:srgbClr val="FFFFFF"/>
                </a:solidFill>
                <a:latin typeface="Arial"/>
                <a:ea typeface="Arial"/>
                <a:cs typeface="Arial"/>
                <a:sym typeface="Arial"/>
              </a:rPr>
              <a:t>Ecological Innovation in Iloilo</a:t>
            </a:r>
            <a:endParaRPr b="0" i="0" sz="1400" u="none" cap="none" strike="noStrike">
              <a:solidFill>
                <a:srgbClr val="000000"/>
              </a:solidFill>
              <a:latin typeface="Arial"/>
              <a:ea typeface="Arial"/>
              <a:cs typeface="Arial"/>
              <a:sym typeface="Arial"/>
            </a:endParaRPr>
          </a:p>
        </p:txBody>
      </p:sp>
      <p:grpSp>
        <p:nvGrpSpPr>
          <p:cNvPr id="93" name="Google Shape;93;p3"/>
          <p:cNvGrpSpPr/>
          <p:nvPr/>
        </p:nvGrpSpPr>
        <p:grpSpPr>
          <a:xfrm>
            <a:off x="5066399" y="3132445"/>
            <a:ext cx="8155202" cy="3754787"/>
            <a:chOff x="0" y="0"/>
            <a:chExt cx="10873603" cy="5006382"/>
          </a:xfrm>
        </p:grpSpPr>
        <p:sp>
          <p:nvSpPr>
            <p:cNvPr id="94" name="Google Shape;94;p3"/>
            <p:cNvSpPr/>
            <p:nvPr/>
          </p:nvSpPr>
          <p:spPr>
            <a:xfrm>
              <a:off x="0" y="0"/>
              <a:ext cx="3438160" cy="5006382"/>
            </a:xfrm>
            <a:custGeom>
              <a:rect b="b" l="l" r="r" t="t"/>
              <a:pathLst>
                <a:path extrusionOk="0" h="5006382" w="3438160">
                  <a:moveTo>
                    <a:pt x="0" y="0"/>
                  </a:moveTo>
                  <a:lnTo>
                    <a:pt x="3438160" y="0"/>
                  </a:lnTo>
                  <a:lnTo>
                    <a:pt x="3438160" y="5006382"/>
                  </a:lnTo>
                  <a:lnTo>
                    <a:pt x="0" y="5006382"/>
                  </a:lnTo>
                  <a:lnTo>
                    <a:pt x="0" y="0"/>
                  </a:lnTo>
                  <a:close/>
                </a:path>
              </a:pathLst>
            </a:custGeom>
            <a:blipFill rotWithShape="1">
              <a:blip r:embed="rId7">
                <a:alphaModFix/>
              </a:blip>
              <a:stretch>
                <a:fillRect b="-199" l="0" r="-237029" t="-199"/>
              </a:stretch>
            </a:blipFill>
            <a:ln>
              <a:noFill/>
            </a:ln>
          </p:spPr>
        </p:sp>
        <p:sp>
          <p:nvSpPr>
            <p:cNvPr id="95" name="Google Shape;95;p3"/>
            <p:cNvSpPr/>
            <p:nvPr/>
          </p:nvSpPr>
          <p:spPr>
            <a:xfrm>
              <a:off x="3952163" y="0"/>
              <a:ext cx="6921440" cy="4829381"/>
            </a:xfrm>
            <a:custGeom>
              <a:rect b="b" l="l" r="r" t="t"/>
              <a:pathLst>
                <a:path extrusionOk="0" h="4829381" w="6921440">
                  <a:moveTo>
                    <a:pt x="0" y="0"/>
                  </a:moveTo>
                  <a:lnTo>
                    <a:pt x="6921440" y="0"/>
                  </a:lnTo>
                  <a:lnTo>
                    <a:pt x="6921440" y="4829381"/>
                  </a:lnTo>
                  <a:lnTo>
                    <a:pt x="0" y="4829381"/>
                  </a:lnTo>
                  <a:lnTo>
                    <a:pt x="0" y="0"/>
                  </a:lnTo>
                  <a:close/>
                </a:path>
              </a:pathLst>
            </a:custGeom>
            <a:blipFill rotWithShape="1">
              <a:blip r:embed="rId8">
                <a:alphaModFix/>
              </a:blip>
              <a:stretch>
                <a:fillRect b="-7669" l="0" r="0" t="0"/>
              </a:stretch>
            </a:blip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bb7ac15891_0_2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200">
                <a:latin typeface="Tahoma"/>
                <a:ea typeface="Tahoma"/>
                <a:cs typeface="Tahoma"/>
                <a:sym typeface="Tahoma"/>
              </a:rPr>
              <a:t>Cover Slide (Key Visual) </a:t>
            </a:r>
            <a:endParaRPr sz="3200">
              <a:latin typeface="Tahoma"/>
              <a:ea typeface="Tahoma"/>
              <a:cs typeface="Tahoma"/>
              <a:sym typeface="Tahoma"/>
            </a:endParaRPr>
          </a:p>
        </p:txBody>
      </p:sp>
      <p:sp>
        <p:nvSpPr>
          <p:cNvPr id="102" name="Google Shape;102;g3bb7ac15891_0_24"/>
          <p:cNvSpPr txBox="1"/>
          <p:nvPr>
            <p:ph idx="1" type="body"/>
          </p:nvPr>
        </p:nvSpPr>
        <p:spPr>
          <a:xfrm>
            <a:off x="457200" y="1093725"/>
            <a:ext cx="82296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t/>
            </a:r>
            <a:endParaRPr b="1" sz="2000">
              <a:latin typeface="Tahoma"/>
              <a:ea typeface="Tahoma"/>
              <a:cs typeface="Tahoma"/>
              <a:sym typeface="Tahoma"/>
            </a:endParaRPr>
          </a:p>
          <a:p>
            <a:pPr indent="-355600" lvl="0" marL="457200" rtl="0" algn="l">
              <a:lnSpc>
                <a:spcPct val="115000"/>
              </a:lnSpc>
              <a:spcBef>
                <a:spcPts val="1200"/>
              </a:spcBef>
              <a:spcAft>
                <a:spcPts val="0"/>
              </a:spcAft>
              <a:buSzPts val="2000"/>
              <a:buFont typeface="Tahoma"/>
              <a:buChar char="●"/>
            </a:pPr>
            <a:r>
              <a:rPr lang="en-US" sz="2000">
                <a:latin typeface="Tahoma"/>
                <a:ea typeface="Tahoma"/>
                <a:cs typeface="Tahoma"/>
                <a:sym typeface="Tahoma"/>
              </a:rPr>
              <a:t>Initiative Title</a:t>
            </a:r>
            <a:endParaRPr sz="2000">
              <a:latin typeface="Tahoma"/>
              <a:ea typeface="Tahoma"/>
              <a:cs typeface="Tahoma"/>
              <a:sym typeface="Tahoma"/>
            </a:endParaRPr>
          </a:p>
          <a:p>
            <a:pPr indent="-355600" lvl="0" marL="457200" rtl="0" algn="l">
              <a:lnSpc>
                <a:spcPct val="115000"/>
              </a:lnSpc>
              <a:spcBef>
                <a:spcPts val="0"/>
              </a:spcBef>
              <a:spcAft>
                <a:spcPts val="0"/>
              </a:spcAft>
              <a:buSzPts val="2000"/>
              <a:buFont typeface="Tahoma"/>
              <a:buChar char="●"/>
            </a:pPr>
            <a:r>
              <a:rPr lang="en-US" sz="2000">
                <a:latin typeface="Tahoma"/>
                <a:ea typeface="Tahoma"/>
                <a:cs typeface="Tahoma"/>
                <a:sym typeface="Tahoma"/>
              </a:rPr>
              <a:t>Award Category</a:t>
            </a:r>
            <a:endParaRPr sz="2000">
              <a:latin typeface="Tahoma"/>
              <a:ea typeface="Tahoma"/>
              <a:cs typeface="Tahoma"/>
              <a:sym typeface="Tahoma"/>
            </a:endParaRPr>
          </a:p>
          <a:p>
            <a:pPr indent="-355600" lvl="0" marL="457200" rtl="0" algn="l">
              <a:lnSpc>
                <a:spcPct val="115000"/>
              </a:lnSpc>
              <a:spcBef>
                <a:spcPts val="0"/>
              </a:spcBef>
              <a:spcAft>
                <a:spcPts val="0"/>
              </a:spcAft>
              <a:buSzPts val="2000"/>
              <a:buFont typeface="Tahoma"/>
              <a:buChar char="●"/>
            </a:pPr>
            <a:r>
              <a:rPr lang="en-US" sz="2000">
                <a:latin typeface="Tahoma"/>
                <a:ea typeface="Tahoma"/>
                <a:cs typeface="Tahoma"/>
                <a:sym typeface="Tahoma"/>
              </a:rPr>
              <a:t>Name of LGU / Business / Organization</a:t>
            </a:r>
            <a:endParaRPr sz="2000">
              <a:latin typeface="Tahoma"/>
              <a:ea typeface="Tahoma"/>
              <a:cs typeface="Tahoma"/>
              <a:sym typeface="Tahoma"/>
            </a:endParaRPr>
          </a:p>
          <a:p>
            <a:pPr indent="0" lvl="0" marL="0" rtl="0" algn="l">
              <a:spcBef>
                <a:spcPts val="1200"/>
              </a:spcBef>
              <a:spcAft>
                <a:spcPts val="0"/>
              </a:spcAft>
              <a:buNone/>
            </a:pPr>
            <a:r>
              <a:t/>
            </a:r>
            <a:endParaRPr sz="2000">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3bb7ac15891_0_3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200">
                <a:latin typeface="Tahoma"/>
                <a:ea typeface="Tahoma"/>
                <a:cs typeface="Tahoma"/>
                <a:sym typeface="Tahoma"/>
              </a:rPr>
              <a:t>Instructions for Submission</a:t>
            </a:r>
            <a:endParaRPr sz="3200">
              <a:latin typeface="Tahoma"/>
              <a:ea typeface="Tahoma"/>
              <a:cs typeface="Tahoma"/>
              <a:sym typeface="Tahoma"/>
            </a:endParaRPr>
          </a:p>
        </p:txBody>
      </p:sp>
      <p:sp>
        <p:nvSpPr>
          <p:cNvPr id="109" name="Google Shape;109;g3bb7ac15891_0_38"/>
          <p:cNvSpPr txBox="1"/>
          <p:nvPr>
            <p:ph idx="1" type="body"/>
          </p:nvPr>
        </p:nvSpPr>
        <p:spPr>
          <a:xfrm>
            <a:off x="457200" y="1093725"/>
            <a:ext cx="17144700" cy="8682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i="1" lang="en-US" sz="1600">
                <a:latin typeface="Tahoma"/>
                <a:ea typeface="Tahoma"/>
                <a:cs typeface="Tahoma"/>
                <a:sym typeface="Tahoma"/>
              </a:rPr>
              <a:t>This deck is intended to provide visual and documentary evidence of your initiative for the Green Guardian Awards evaluation. </a:t>
            </a:r>
            <a:r>
              <a:rPr i="1" lang="en-US" sz="1600">
                <a:latin typeface="Tahoma"/>
                <a:ea typeface="Tahoma"/>
                <a:cs typeface="Tahoma"/>
                <a:sym typeface="Tahoma"/>
              </a:rPr>
              <a:t>Keep it concise, visually engaging, and focused on key achievements and outcomes. It is recommended that you design your slides in your own style to best showcase your initiative. You may follow the outline provided. </a:t>
            </a:r>
            <a:endParaRPr i="1" sz="1600">
              <a:latin typeface="Tahoma"/>
              <a:ea typeface="Tahoma"/>
              <a:cs typeface="Tahoma"/>
              <a:sym typeface="Tahoma"/>
            </a:endParaRPr>
          </a:p>
        </p:txBody>
      </p:sp>
      <p:sp>
        <p:nvSpPr>
          <p:cNvPr id="110" name="Google Shape;110;g3bb7ac15891_0_38"/>
          <p:cNvSpPr txBox="1"/>
          <p:nvPr>
            <p:ph idx="1" type="body"/>
          </p:nvPr>
        </p:nvSpPr>
        <p:spPr>
          <a:xfrm>
            <a:off x="555925" y="2036825"/>
            <a:ext cx="8470800" cy="4526100"/>
          </a:xfrm>
          <a:prstGeom prst="rect">
            <a:avLst/>
          </a:prstGeom>
        </p:spPr>
        <p:txBody>
          <a:bodyPr anchorCtr="0" anchor="t" bIns="45700" lIns="91425" spcFirstLastPara="1" rIns="91425" wrap="square" tIns="45700">
            <a:noAutofit/>
          </a:bodyPr>
          <a:lstStyle/>
          <a:p>
            <a:pPr indent="0" lvl="0" marL="0" rtl="0" algn="l">
              <a:lnSpc>
                <a:spcPct val="95000"/>
              </a:lnSpc>
              <a:spcBef>
                <a:spcPts val="1400"/>
              </a:spcBef>
              <a:spcAft>
                <a:spcPts val="0"/>
              </a:spcAft>
              <a:buSzPts val="275"/>
              <a:buNone/>
            </a:pPr>
            <a:r>
              <a:rPr b="1" lang="en-US" sz="2000">
                <a:latin typeface="Tahoma"/>
                <a:ea typeface="Tahoma"/>
                <a:cs typeface="Tahoma"/>
                <a:sym typeface="Tahoma"/>
              </a:rPr>
              <a:t>Initiative Overview</a:t>
            </a:r>
            <a:endParaRPr b="1" sz="2000">
              <a:latin typeface="Tahoma"/>
              <a:ea typeface="Tahoma"/>
              <a:cs typeface="Tahoma"/>
              <a:sym typeface="Tahoma"/>
            </a:endParaRPr>
          </a:p>
          <a:p>
            <a:pPr indent="-355600" lvl="0" marL="457200" rtl="0" algn="l">
              <a:lnSpc>
                <a:spcPct val="95000"/>
              </a:lnSpc>
              <a:spcBef>
                <a:spcPts val="1200"/>
              </a:spcBef>
              <a:spcAft>
                <a:spcPts val="0"/>
              </a:spcAft>
              <a:buSzPts val="2000"/>
              <a:buFont typeface="Tahoma"/>
              <a:buChar char="●"/>
            </a:pPr>
            <a:r>
              <a:rPr lang="en-US" sz="2000">
                <a:latin typeface="Tahoma"/>
                <a:ea typeface="Tahoma"/>
                <a:cs typeface="Tahoma"/>
                <a:sym typeface="Tahoma"/>
              </a:rPr>
              <a:t>One-line description of the initiative</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Implementation period (Start – End / Ongoing)</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Brief summary of objectives (3–5 bullet points)</a:t>
            </a:r>
            <a:endParaRPr sz="2000">
              <a:latin typeface="Tahoma"/>
              <a:ea typeface="Tahoma"/>
              <a:cs typeface="Tahoma"/>
              <a:sym typeface="Tahoma"/>
            </a:endParaRPr>
          </a:p>
          <a:p>
            <a:pPr indent="0" lvl="0" marL="0" rtl="0" algn="l">
              <a:lnSpc>
                <a:spcPct val="95000"/>
              </a:lnSpc>
              <a:spcBef>
                <a:spcPts val="1400"/>
              </a:spcBef>
              <a:spcAft>
                <a:spcPts val="0"/>
              </a:spcAft>
              <a:buSzPts val="275"/>
              <a:buNone/>
            </a:pPr>
            <a:r>
              <a:rPr b="1" lang="en-US" sz="2000">
                <a:latin typeface="Tahoma"/>
                <a:ea typeface="Tahoma"/>
                <a:cs typeface="Tahoma"/>
                <a:sym typeface="Tahoma"/>
              </a:rPr>
              <a:t>Key Stakeholders &amp; Partners</a:t>
            </a:r>
            <a:endParaRPr b="1" sz="2000">
              <a:latin typeface="Tahoma"/>
              <a:ea typeface="Tahoma"/>
              <a:cs typeface="Tahoma"/>
              <a:sym typeface="Tahoma"/>
            </a:endParaRPr>
          </a:p>
          <a:p>
            <a:pPr indent="-355600" lvl="0" marL="457200" rtl="0" algn="l">
              <a:lnSpc>
                <a:spcPct val="95000"/>
              </a:lnSpc>
              <a:spcBef>
                <a:spcPts val="1200"/>
              </a:spcBef>
              <a:spcAft>
                <a:spcPts val="0"/>
              </a:spcAft>
              <a:buSzPts val="2000"/>
              <a:buFont typeface="Tahoma"/>
              <a:buChar char="●"/>
            </a:pPr>
            <a:r>
              <a:rPr lang="en-US" sz="2000">
                <a:latin typeface="Tahoma"/>
                <a:ea typeface="Tahoma"/>
                <a:cs typeface="Tahoma"/>
                <a:sym typeface="Tahoma"/>
              </a:rPr>
              <a:t>Names of organizations, teams, or communities involved</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Roles and contributions</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Logos/photos of stakeholders (optional)</a:t>
            </a:r>
            <a:endParaRPr sz="2000">
              <a:latin typeface="Tahoma"/>
              <a:ea typeface="Tahoma"/>
              <a:cs typeface="Tahoma"/>
              <a:sym typeface="Tahoma"/>
            </a:endParaRPr>
          </a:p>
          <a:p>
            <a:pPr indent="0" lvl="0" marL="0" rtl="0" algn="l">
              <a:lnSpc>
                <a:spcPct val="95000"/>
              </a:lnSpc>
              <a:spcBef>
                <a:spcPts val="1400"/>
              </a:spcBef>
              <a:spcAft>
                <a:spcPts val="0"/>
              </a:spcAft>
              <a:buSzPts val="275"/>
              <a:buNone/>
            </a:pPr>
            <a:r>
              <a:rPr b="1" lang="en-US" sz="2000">
                <a:latin typeface="Tahoma"/>
                <a:ea typeface="Tahoma"/>
                <a:cs typeface="Tahoma"/>
                <a:sym typeface="Tahoma"/>
              </a:rPr>
              <a:t>Activities &amp; Implementation</a:t>
            </a:r>
            <a:endParaRPr b="1" sz="2000">
              <a:latin typeface="Tahoma"/>
              <a:ea typeface="Tahoma"/>
              <a:cs typeface="Tahoma"/>
              <a:sym typeface="Tahoma"/>
            </a:endParaRPr>
          </a:p>
          <a:p>
            <a:pPr indent="-355600" lvl="0" marL="457200" rtl="0" algn="l">
              <a:lnSpc>
                <a:spcPct val="95000"/>
              </a:lnSpc>
              <a:spcBef>
                <a:spcPts val="1200"/>
              </a:spcBef>
              <a:spcAft>
                <a:spcPts val="0"/>
              </a:spcAft>
              <a:buSzPts val="2000"/>
              <a:buFont typeface="Tahoma"/>
              <a:buChar char="●"/>
            </a:pPr>
            <a:r>
              <a:rPr lang="en-US" sz="2000">
                <a:latin typeface="Tahoma"/>
                <a:ea typeface="Tahoma"/>
                <a:cs typeface="Tahoma"/>
                <a:sym typeface="Tahoma"/>
              </a:rPr>
              <a:t>Photos of activities in action </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Short captions describing each activity </a:t>
            </a:r>
            <a:endParaRPr sz="2000">
              <a:latin typeface="Tahoma"/>
              <a:ea typeface="Tahoma"/>
              <a:cs typeface="Tahoma"/>
              <a:sym typeface="Tahoma"/>
            </a:endParaRPr>
          </a:p>
          <a:p>
            <a:pPr indent="0" lvl="0" marL="0" rtl="0" algn="l">
              <a:lnSpc>
                <a:spcPct val="95000"/>
              </a:lnSpc>
              <a:spcBef>
                <a:spcPts val="1400"/>
              </a:spcBef>
              <a:spcAft>
                <a:spcPts val="0"/>
              </a:spcAft>
              <a:buSzPts val="275"/>
              <a:buNone/>
            </a:pPr>
            <a:r>
              <a:rPr b="1" lang="en-US" sz="2000">
                <a:latin typeface="Tahoma"/>
                <a:ea typeface="Tahoma"/>
                <a:cs typeface="Tahoma"/>
                <a:sym typeface="Tahoma"/>
              </a:rPr>
              <a:t>Beneficiaries &amp; Reach</a:t>
            </a:r>
            <a:endParaRPr b="1" sz="2000">
              <a:latin typeface="Tahoma"/>
              <a:ea typeface="Tahoma"/>
              <a:cs typeface="Tahoma"/>
              <a:sym typeface="Tahoma"/>
            </a:endParaRPr>
          </a:p>
          <a:p>
            <a:pPr indent="-355600" lvl="0" marL="457200" rtl="0" algn="l">
              <a:lnSpc>
                <a:spcPct val="95000"/>
              </a:lnSpc>
              <a:spcBef>
                <a:spcPts val="1200"/>
              </a:spcBef>
              <a:spcAft>
                <a:spcPts val="0"/>
              </a:spcAft>
              <a:buSzPts val="2000"/>
              <a:buFont typeface="Tahoma"/>
              <a:buChar char="●"/>
            </a:pPr>
            <a:r>
              <a:rPr lang="en-US" sz="2000">
                <a:latin typeface="Tahoma"/>
                <a:ea typeface="Tahoma"/>
                <a:cs typeface="Tahoma"/>
                <a:sym typeface="Tahoma"/>
              </a:rPr>
              <a:t>Photos of beneficiaries or participants</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Numbers reached (households, employees, students, community members)</a:t>
            </a:r>
            <a:endParaRPr sz="2000">
              <a:latin typeface="Tahoma"/>
              <a:ea typeface="Tahoma"/>
              <a:cs typeface="Tahoma"/>
              <a:sym typeface="Tahoma"/>
            </a:endParaRPr>
          </a:p>
          <a:p>
            <a:pPr indent="-355600" lvl="0" marL="457200" rtl="0" algn="l">
              <a:lnSpc>
                <a:spcPct val="95000"/>
              </a:lnSpc>
              <a:spcBef>
                <a:spcPts val="0"/>
              </a:spcBef>
              <a:spcAft>
                <a:spcPts val="0"/>
              </a:spcAft>
              <a:buSzPts val="2000"/>
              <a:buFont typeface="Tahoma"/>
              <a:buChar char="●"/>
            </a:pPr>
            <a:r>
              <a:rPr lang="en-US" sz="2000">
                <a:latin typeface="Tahoma"/>
                <a:ea typeface="Tahoma"/>
                <a:cs typeface="Tahoma"/>
                <a:sym typeface="Tahoma"/>
              </a:rPr>
              <a:t>Short description of engagement</a:t>
            </a:r>
            <a:endParaRPr sz="2000">
              <a:latin typeface="Tahoma"/>
              <a:ea typeface="Tahoma"/>
              <a:cs typeface="Tahoma"/>
              <a:sym typeface="Tahoma"/>
            </a:endParaRPr>
          </a:p>
          <a:p>
            <a:pPr indent="0" lvl="0" marL="0" rtl="0" algn="l">
              <a:lnSpc>
                <a:spcPct val="80000"/>
              </a:lnSpc>
              <a:spcBef>
                <a:spcPts val="1200"/>
              </a:spcBef>
              <a:spcAft>
                <a:spcPts val="0"/>
              </a:spcAft>
              <a:buSzPts val="275"/>
              <a:buNone/>
            </a:pPr>
            <a:r>
              <a:t/>
            </a:r>
            <a:endParaRPr sz="2000">
              <a:latin typeface="Tahoma"/>
              <a:ea typeface="Tahoma"/>
              <a:cs typeface="Tahoma"/>
              <a:sym typeface="Tahoma"/>
            </a:endParaRPr>
          </a:p>
        </p:txBody>
      </p:sp>
      <p:sp>
        <p:nvSpPr>
          <p:cNvPr id="111" name="Google Shape;111;g3bb7ac15891_0_38"/>
          <p:cNvSpPr txBox="1"/>
          <p:nvPr/>
        </p:nvSpPr>
        <p:spPr>
          <a:xfrm>
            <a:off x="9026725" y="2178350"/>
            <a:ext cx="8820000" cy="635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1400"/>
              </a:spcBef>
              <a:spcAft>
                <a:spcPts val="0"/>
              </a:spcAft>
              <a:buNone/>
            </a:pPr>
            <a:r>
              <a:rPr b="1" lang="en-US" sz="2000">
                <a:solidFill>
                  <a:schemeClr val="dk1"/>
                </a:solidFill>
                <a:latin typeface="Tahoma"/>
                <a:ea typeface="Tahoma"/>
                <a:cs typeface="Tahoma"/>
                <a:sym typeface="Tahoma"/>
              </a:rPr>
              <a:t>Results &amp; Outcomes</a:t>
            </a:r>
            <a:endParaRPr b="1" sz="2000">
              <a:solidFill>
                <a:schemeClr val="dk1"/>
              </a:solidFill>
              <a:latin typeface="Tahoma"/>
              <a:ea typeface="Tahoma"/>
              <a:cs typeface="Tahoma"/>
              <a:sym typeface="Tahoma"/>
            </a:endParaRPr>
          </a:p>
          <a:p>
            <a:pPr indent="-355600" lvl="0" marL="457200" rtl="0" algn="l">
              <a:lnSpc>
                <a:spcPct val="95000"/>
              </a:lnSpc>
              <a:spcBef>
                <a:spcPts val="12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Before vs After photos (if applicable)</a:t>
            </a:r>
            <a:endParaRPr sz="2000">
              <a:solidFill>
                <a:schemeClr val="dk1"/>
              </a:solidFill>
              <a:latin typeface="Tahoma"/>
              <a:ea typeface="Tahoma"/>
              <a:cs typeface="Tahoma"/>
              <a:sym typeface="Tahoma"/>
            </a:endParaRPr>
          </a:p>
          <a:p>
            <a:pPr indent="-355600" lvl="0" marL="457200" rtl="0" algn="l">
              <a:lnSpc>
                <a:spcPct val="95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Data visuals (tables, graphs, infographics) highlighting measurable results</a:t>
            </a:r>
            <a:endParaRPr sz="2000">
              <a:solidFill>
                <a:schemeClr val="dk1"/>
              </a:solidFill>
              <a:latin typeface="Tahoma"/>
              <a:ea typeface="Tahoma"/>
              <a:cs typeface="Tahoma"/>
              <a:sym typeface="Tahoma"/>
            </a:endParaRPr>
          </a:p>
          <a:p>
            <a:pPr indent="-355600" lvl="0" marL="457200" rtl="0" algn="l">
              <a:lnSpc>
                <a:spcPct val="95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Short captions for context</a:t>
            </a:r>
            <a:endParaRPr sz="2000">
              <a:solidFill>
                <a:schemeClr val="dk1"/>
              </a:solidFill>
              <a:latin typeface="Tahoma"/>
              <a:ea typeface="Tahoma"/>
              <a:cs typeface="Tahoma"/>
              <a:sym typeface="Tahoma"/>
            </a:endParaRPr>
          </a:p>
          <a:p>
            <a:pPr indent="0" lvl="0" marL="0" rtl="0" algn="l">
              <a:lnSpc>
                <a:spcPct val="95000"/>
              </a:lnSpc>
              <a:spcBef>
                <a:spcPts val="1400"/>
              </a:spcBef>
              <a:spcAft>
                <a:spcPts val="0"/>
              </a:spcAft>
              <a:buNone/>
            </a:pPr>
            <a:r>
              <a:rPr b="1" lang="en-US" sz="2000">
                <a:solidFill>
                  <a:schemeClr val="dk1"/>
                </a:solidFill>
                <a:latin typeface="Tahoma"/>
                <a:ea typeface="Tahoma"/>
                <a:cs typeface="Tahoma"/>
                <a:sym typeface="Tahoma"/>
              </a:rPr>
              <a:t>Sustainability Evidence</a:t>
            </a:r>
            <a:endParaRPr b="1" sz="2000">
              <a:solidFill>
                <a:schemeClr val="dk1"/>
              </a:solidFill>
              <a:latin typeface="Tahoma"/>
              <a:ea typeface="Tahoma"/>
              <a:cs typeface="Tahoma"/>
              <a:sym typeface="Tahoma"/>
            </a:endParaRPr>
          </a:p>
          <a:p>
            <a:pPr indent="-355600" lvl="0" marL="457200" rtl="0" algn="l">
              <a:lnSpc>
                <a:spcPct val="95000"/>
              </a:lnSpc>
              <a:spcBef>
                <a:spcPts val="12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Photos of infrastructure, equipment, or systems in place </a:t>
            </a:r>
            <a:endParaRPr sz="2000">
              <a:solidFill>
                <a:schemeClr val="dk1"/>
              </a:solidFill>
              <a:latin typeface="Tahoma"/>
              <a:ea typeface="Tahoma"/>
              <a:cs typeface="Tahoma"/>
              <a:sym typeface="Tahoma"/>
            </a:endParaRPr>
          </a:p>
          <a:p>
            <a:pPr indent="-355600" lvl="0" marL="457200" rtl="0" algn="l">
              <a:lnSpc>
                <a:spcPct val="95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Proof of continued activity </a:t>
            </a:r>
            <a:endParaRPr sz="2000">
              <a:solidFill>
                <a:schemeClr val="dk1"/>
              </a:solidFill>
              <a:latin typeface="Tahoma"/>
              <a:ea typeface="Tahoma"/>
              <a:cs typeface="Tahoma"/>
              <a:sym typeface="Tahoma"/>
            </a:endParaRPr>
          </a:p>
          <a:p>
            <a:pPr indent="0" lvl="0" marL="0" rtl="0" algn="l">
              <a:lnSpc>
                <a:spcPct val="95000"/>
              </a:lnSpc>
              <a:spcBef>
                <a:spcPts val="1400"/>
              </a:spcBef>
              <a:spcAft>
                <a:spcPts val="0"/>
              </a:spcAft>
              <a:buNone/>
            </a:pPr>
            <a:r>
              <a:rPr b="1" lang="en-US" sz="2000">
                <a:solidFill>
                  <a:schemeClr val="dk1"/>
                </a:solidFill>
                <a:latin typeface="Tahoma"/>
                <a:ea typeface="Tahoma"/>
                <a:cs typeface="Tahoma"/>
                <a:sym typeface="Tahoma"/>
              </a:rPr>
              <a:t>Awards / Certifications / Supporting Documents</a:t>
            </a:r>
            <a:endParaRPr b="1" sz="2000">
              <a:solidFill>
                <a:schemeClr val="dk1"/>
              </a:solidFill>
              <a:latin typeface="Tahoma"/>
              <a:ea typeface="Tahoma"/>
              <a:cs typeface="Tahoma"/>
              <a:sym typeface="Tahoma"/>
            </a:endParaRPr>
          </a:p>
          <a:p>
            <a:pPr indent="-355600" lvl="0" marL="457200" rtl="0" algn="l">
              <a:lnSpc>
                <a:spcPct val="95000"/>
              </a:lnSpc>
              <a:spcBef>
                <a:spcPts val="12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Images or scans of ordinances, executive orders, certificates, monitoring reports, or testimonials</a:t>
            </a:r>
            <a:endParaRPr sz="2000">
              <a:solidFill>
                <a:schemeClr val="dk1"/>
              </a:solidFill>
              <a:latin typeface="Tahoma"/>
              <a:ea typeface="Tahoma"/>
              <a:cs typeface="Tahoma"/>
              <a:sym typeface="Tahoma"/>
            </a:endParaRPr>
          </a:p>
          <a:p>
            <a:pPr indent="0" lvl="0" marL="0" rtl="0" algn="l">
              <a:lnSpc>
                <a:spcPct val="95000"/>
              </a:lnSpc>
              <a:spcBef>
                <a:spcPts val="1400"/>
              </a:spcBef>
              <a:spcAft>
                <a:spcPts val="0"/>
              </a:spcAft>
              <a:buNone/>
            </a:pPr>
            <a:r>
              <a:rPr b="1" lang="en-US" sz="2000">
                <a:solidFill>
                  <a:schemeClr val="dk1"/>
                </a:solidFill>
                <a:latin typeface="Tahoma"/>
                <a:ea typeface="Tahoma"/>
                <a:cs typeface="Tahoma"/>
                <a:sym typeface="Tahoma"/>
              </a:rPr>
              <a:t>Additional Information</a:t>
            </a:r>
            <a:endParaRPr b="1" sz="2000">
              <a:solidFill>
                <a:schemeClr val="dk1"/>
              </a:solidFill>
              <a:latin typeface="Tahoma"/>
              <a:ea typeface="Tahoma"/>
              <a:cs typeface="Tahoma"/>
              <a:sym typeface="Tahoma"/>
            </a:endParaRPr>
          </a:p>
          <a:p>
            <a:pPr indent="-355600" lvl="0" marL="457200" rtl="0" algn="l">
              <a:lnSpc>
                <a:spcPct val="95000"/>
              </a:lnSpc>
              <a:spcBef>
                <a:spcPts val="12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Any other photos, media coverage, or supporting evidence not included above</a:t>
            </a:r>
            <a:endParaRPr sz="2000">
              <a:solidFill>
                <a:schemeClr val="dk1"/>
              </a:solidFill>
              <a:latin typeface="Tahoma"/>
              <a:ea typeface="Tahoma"/>
              <a:cs typeface="Tahoma"/>
              <a:sym typeface="Tahoma"/>
            </a:endParaRPr>
          </a:p>
          <a:p>
            <a:pPr indent="-355600" lvl="0" marL="457200" rtl="0" algn="l">
              <a:lnSpc>
                <a:spcPct val="95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Optional captions or context notes</a:t>
            </a:r>
            <a:endParaRPr sz="2000">
              <a:solidFill>
                <a:schemeClr val="dk1"/>
              </a:solidFill>
              <a:latin typeface="Tahoma"/>
              <a:ea typeface="Tahoma"/>
              <a:cs typeface="Tahoma"/>
              <a:sym typeface="Tahoma"/>
            </a:endParaRPr>
          </a:p>
          <a:p>
            <a:pPr indent="0" lvl="0" marL="0" rtl="0" algn="l">
              <a:lnSpc>
                <a:spcPct val="80000"/>
              </a:lnSpc>
              <a:spcBef>
                <a:spcPts val="1200"/>
              </a:spcBef>
              <a:spcAft>
                <a:spcPts val="0"/>
              </a:spcAft>
              <a:buNone/>
            </a:pPr>
            <a:r>
              <a:t/>
            </a:r>
            <a:endParaRPr sz="2000">
              <a:solidFill>
                <a:schemeClr val="dk1"/>
              </a:solidFill>
              <a:latin typeface="Tahoma"/>
              <a:ea typeface="Tahoma"/>
              <a:cs typeface="Tahoma"/>
              <a:sym typeface="Tahoma"/>
            </a:endParaRPr>
          </a:p>
        </p:txBody>
      </p:sp>
      <p:sp>
        <p:nvSpPr>
          <p:cNvPr id="112" name="Google Shape;112;g3bb7ac15891_0_38"/>
          <p:cNvSpPr txBox="1"/>
          <p:nvPr/>
        </p:nvSpPr>
        <p:spPr>
          <a:xfrm>
            <a:off x="457200" y="9066175"/>
            <a:ext cx="17144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i="1" sz="1800">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9E3"/>
        </a:solidFill>
      </p:bgPr>
    </p:bg>
    <p:spTree>
      <p:nvGrpSpPr>
        <p:cNvPr id="120" name="Shape 120"/>
        <p:cNvGrpSpPr/>
        <p:nvPr/>
      </p:nvGrpSpPr>
      <p:grpSpPr>
        <a:xfrm>
          <a:off x="0" y="0"/>
          <a:ext cx="0" cy="0"/>
          <a:chOff x="0" y="0"/>
          <a:chExt cx="0" cy="0"/>
        </a:xfrm>
      </p:grpSpPr>
      <p:sp>
        <p:nvSpPr>
          <p:cNvPr id="121" name="Google Shape;121;g3bb7ac15891_0_0"/>
          <p:cNvSpPr/>
          <p:nvPr/>
        </p:nvSpPr>
        <p:spPr>
          <a:xfrm>
            <a:off x="0" y="0"/>
            <a:ext cx="18288000" cy="10451884"/>
          </a:xfrm>
          <a:custGeom>
            <a:rect b="b" l="l" r="r" t="t"/>
            <a:pathLst>
              <a:path extrusionOk="0" h="10451884" w="18288000">
                <a:moveTo>
                  <a:pt x="0" y="0"/>
                </a:moveTo>
                <a:lnTo>
                  <a:pt x="18288000" y="0"/>
                </a:lnTo>
                <a:lnTo>
                  <a:pt x="18288000" y="10451884"/>
                </a:lnTo>
                <a:lnTo>
                  <a:pt x="0" y="10451884"/>
                </a:lnTo>
                <a:lnTo>
                  <a:pt x="0" y="0"/>
                </a:lnTo>
                <a:close/>
              </a:path>
            </a:pathLst>
          </a:custGeom>
          <a:blipFill rotWithShape="1">
            <a:blip r:embed="rId3">
              <a:alphaModFix/>
            </a:blip>
            <a:stretch>
              <a:fillRect b="0" l="-799" r="-799" t="0"/>
            </a:stretch>
          </a:blipFill>
          <a:ln>
            <a:noFill/>
          </a:ln>
        </p:spPr>
      </p:sp>
      <p:sp>
        <p:nvSpPr>
          <p:cNvPr id="122" name="Google Shape;122;g3bb7ac15891_0_0"/>
          <p:cNvSpPr txBox="1"/>
          <p:nvPr/>
        </p:nvSpPr>
        <p:spPr>
          <a:xfrm>
            <a:off x="9380523" y="5452685"/>
            <a:ext cx="5386800" cy="215400"/>
          </a:xfrm>
          <a:prstGeom prst="rect">
            <a:avLst/>
          </a:prstGeom>
          <a:noFill/>
          <a:ln>
            <a:noFill/>
          </a:ln>
        </p:spPr>
        <p:txBody>
          <a:bodyPr anchorCtr="0" anchor="t" bIns="0" lIns="0" spcFirstLastPara="1" rIns="0" wrap="square" tIns="0">
            <a:spAutoFit/>
          </a:bodyPr>
          <a:lstStyle/>
          <a:p>
            <a:pPr indent="0" lvl="0" marL="0" marR="0" rtl="0" algn="l">
              <a:lnSpc>
                <a:spcPct val="140045"/>
              </a:lnSpc>
              <a:spcBef>
                <a:spcPts val="0"/>
              </a:spcBef>
              <a:spcAft>
                <a:spcPts val="0"/>
              </a:spcAft>
              <a:buClr>
                <a:srgbClr val="000000"/>
              </a:buClr>
              <a:buSzPts val="2627"/>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3bb7ac15891_0_0"/>
          <p:cNvSpPr/>
          <p:nvPr/>
        </p:nvSpPr>
        <p:spPr>
          <a:xfrm>
            <a:off x="-2244739" y="-2305943"/>
            <a:ext cx="7634383" cy="16838728"/>
          </a:xfrm>
          <a:custGeom>
            <a:rect b="b" l="l" r="r" t="t"/>
            <a:pathLst>
              <a:path extrusionOk="0" h="16838728" w="7634383">
                <a:moveTo>
                  <a:pt x="0" y="0"/>
                </a:moveTo>
                <a:lnTo>
                  <a:pt x="7634382" y="0"/>
                </a:lnTo>
                <a:lnTo>
                  <a:pt x="7634382" y="16838728"/>
                </a:lnTo>
                <a:lnTo>
                  <a:pt x="0" y="16838728"/>
                </a:lnTo>
                <a:lnTo>
                  <a:pt x="0" y="0"/>
                </a:lnTo>
                <a:close/>
              </a:path>
            </a:pathLst>
          </a:custGeom>
          <a:blipFill rotWithShape="1">
            <a:blip r:embed="rId4">
              <a:alphaModFix amt="10000"/>
            </a:blip>
            <a:stretch>
              <a:fillRect b="0" l="0" r="-125545" t="0"/>
            </a:stretch>
          </a:blipFill>
          <a:ln>
            <a:noFill/>
          </a:ln>
        </p:spPr>
      </p:sp>
      <p:sp>
        <p:nvSpPr>
          <p:cNvPr id="124" name="Google Shape;124;g3bb7ac15891_0_0"/>
          <p:cNvSpPr/>
          <p:nvPr/>
        </p:nvSpPr>
        <p:spPr>
          <a:xfrm flipH="1">
            <a:off x="12898357" y="-2305943"/>
            <a:ext cx="7634383" cy="16838728"/>
          </a:xfrm>
          <a:custGeom>
            <a:rect b="b" l="l" r="r" t="t"/>
            <a:pathLst>
              <a:path extrusionOk="0" h="16838728" w="7634383">
                <a:moveTo>
                  <a:pt x="7634382" y="0"/>
                </a:moveTo>
                <a:lnTo>
                  <a:pt x="0" y="0"/>
                </a:lnTo>
                <a:lnTo>
                  <a:pt x="0" y="16838728"/>
                </a:lnTo>
                <a:lnTo>
                  <a:pt x="7634382" y="16838728"/>
                </a:lnTo>
                <a:lnTo>
                  <a:pt x="7634382" y="0"/>
                </a:lnTo>
                <a:close/>
              </a:path>
            </a:pathLst>
          </a:custGeom>
          <a:blipFill rotWithShape="1">
            <a:blip r:embed="rId5">
              <a:alphaModFix amt="10000"/>
            </a:blip>
            <a:stretch>
              <a:fillRect b="0" l="0" r="-125545" t="0"/>
            </a:stretch>
          </a:blipFill>
          <a:ln>
            <a:noFill/>
          </a:ln>
        </p:spPr>
      </p:sp>
      <p:sp>
        <p:nvSpPr>
          <p:cNvPr id="125" name="Google Shape;125;g3bb7ac15891_0_0"/>
          <p:cNvSpPr txBox="1"/>
          <p:nvPr/>
        </p:nvSpPr>
        <p:spPr>
          <a:xfrm>
            <a:off x="328025" y="439725"/>
            <a:ext cx="92253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500" u="sng">
                <a:solidFill>
                  <a:schemeClr val="lt1"/>
                </a:solidFill>
                <a:latin typeface="Tahoma"/>
                <a:ea typeface="Tahoma"/>
                <a:cs typeface="Tahoma"/>
                <a:sym typeface="Tahoma"/>
              </a:rPr>
              <a:t>SAMPLE SLIDE ONLY: </a:t>
            </a:r>
            <a:endParaRPr b="1" i="1" sz="3500" u="sng">
              <a:solidFill>
                <a:schemeClr val="lt1"/>
              </a:solidFill>
              <a:latin typeface="Tahoma"/>
              <a:ea typeface="Tahoma"/>
              <a:cs typeface="Tahoma"/>
              <a:sym typeface="Tahoma"/>
            </a:endParaRPr>
          </a:p>
        </p:txBody>
      </p:sp>
      <p:pic>
        <p:nvPicPr>
          <p:cNvPr id="126" name="Google Shape;126;g3bb7ac15891_0_0"/>
          <p:cNvPicPr preferRelativeResize="0"/>
          <p:nvPr/>
        </p:nvPicPr>
        <p:blipFill>
          <a:blip r:embed="rId6">
            <a:alphaModFix/>
          </a:blip>
          <a:stretch>
            <a:fillRect/>
          </a:stretch>
        </p:blipFill>
        <p:spPr>
          <a:xfrm>
            <a:off x="4921128" y="2548275"/>
            <a:ext cx="8609224" cy="5746475"/>
          </a:xfrm>
          <a:prstGeom prst="rect">
            <a:avLst/>
          </a:prstGeom>
          <a:noFill/>
          <a:ln>
            <a:noFill/>
          </a:ln>
        </p:spPr>
      </p:pic>
      <p:sp>
        <p:nvSpPr>
          <p:cNvPr id="127" name="Google Shape;127;g3bb7ac15891_0_0"/>
          <p:cNvSpPr txBox="1"/>
          <p:nvPr/>
        </p:nvSpPr>
        <p:spPr>
          <a:xfrm>
            <a:off x="4921188" y="8384400"/>
            <a:ext cx="86091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500">
                <a:solidFill>
                  <a:schemeClr val="lt1"/>
                </a:solidFill>
                <a:latin typeface="Tahoma"/>
                <a:ea typeface="Tahoma"/>
                <a:cs typeface="Tahoma"/>
                <a:sym typeface="Tahoma"/>
              </a:rPr>
              <a:t>As a part of its 22nd anniversary celebration, Daily Guardian unveils a historical marker at K-Town in Festive Walk Parade. Since its opening on August 26, 2022, K-Town has transformed Festive Walk Parade into a vibrant  Korean hub. Daily Guardian celebrates this event with a historical marker, and invites everyone to scan the QR code to read the full article.</a:t>
            </a:r>
            <a:endParaRPr sz="1500">
              <a:solidFill>
                <a:schemeClr val="lt1"/>
              </a:solidFill>
              <a:latin typeface="Tahoma"/>
              <a:ea typeface="Tahoma"/>
              <a:cs typeface="Tahoma"/>
              <a:sym typeface="Tahoma"/>
            </a:endParaRPr>
          </a:p>
          <a:p>
            <a:pPr indent="0" lvl="0" marL="0" rtl="0" algn="just">
              <a:spcBef>
                <a:spcPts val="0"/>
              </a:spcBef>
              <a:spcAft>
                <a:spcPts val="0"/>
              </a:spcAft>
              <a:buNone/>
            </a:pPr>
            <a:br>
              <a:rPr lang="en-US" sz="1500">
                <a:solidFill>
                  <a:schemeClr val="lt1"/>
                </a:solidFill>
                <a:latin typeface="Tahoma"/>
                <a:ea typeface="Tahoma"/>
                <a:cs typeface="Tahoma"/>
                <a:sym typeface="Tahoma"/>
              </a:rPr>
            </a:br>
            <a:r>
              <a:rPr lang="en-US" sz="1500">
                <a:solidFill>
                  <a:schemeClr val="lt1"/>
                </a:solidFill>
                <a:latin typeface="Tahoma"/>
                <a:ea typeface="Tahoma"/>
                <a:cs typeface="Tahoma"/>
                <a:sym typeface="Tahoma"/>
              </a:rPr>
              <a:t>More photos from the event here: https://www.facebook.com/share/p/1KogKqd17b/</a:t>
            </a:r>
            <a:endParaRPr sz="1500">
              <a:solidFill>
                <a:schemeClr val="lt1"/>
              </a:solidFill>
              <a:latin typeface="Tahoma"/>
              <a:ea typeface="Tahoma"/>
              <a:cs typeface="Tahoma"/>
              <a:sym typeface="Tahoma"/>
            </a:endParaRPr>
          </a:p>
        </p:txBody>
      </p:sp>
      <p:pic>
        <p:nvPicPr>
          <p:cNvPr id="128" name="Google Shape;128;g3bb7ac15891_0_0"/>
          <p:cNvPicPr preferRelativeResize="0"/>
          <p:nvPr/>
        </p:nvPicPr>
        <p:blipFill>
          <a:blip r:embed="rId7">
            <a:alphaModFix/>
          </a:blip>
          <a:stretch>
            <a:fillRect/>
          </a:stretch>
        </p:blipFill>
        <p:spPr>
          <a:xfrm>
            <a:off x="328025" y="3776602"/>
            <a:ext cx="4926375" cy="3289816"/>
          </a:xfrm>
          <a:prstGeom prst="rect">
            <a:avLst/>
          </a:prstGeom>
          <a:noFill/>
          <a:ln>
            <a:noFill/>
          </a:ln>
        </p:spPr>
      </p:pic>
      <p:pic>
        <p:nvPicPr>
          <p:cNvPr id="129" name="Google Shape;129;g3bb7ac15891_0_0"/>
          <p:cNvPicPr preferRelativeResize="0"/>
          <p:nvPr/>
        </p:nvPicPr>
        <p:blipFill>
          <a:blip r:embed="rId8">
            <a:alphaModFix/>
          </a:blip>
          <a:stretch>
            <a:fillRect/>
          </a:stretch>
        </p:blipFill>
        <p:spPr>
          <a:xfrm>
            <a:off x="13070200" y="3776624"/>
            <a:ext cx="4926375" cy="3289800"/>
          </a:xfrm>
          <a:prstGeom prst="rect">
            <a:avLst/>
          </a:prstGeom>
          <a:noFill/>
          <a:ln>
            <a:noFill/>
          </a:ln>
        </p:spPr>
      </p:pic>
      <p:sp>
        <p:nvSpPr>
          <p:cNvPr id="130" name="Google Shape;130;g3bb7ac15891_0_0"/>
          <p:cNvSpPr txBox="1"/>
          <p:nvPr/>
        </p:nvSpPr>
        <p:spPr>
          <a:xfrm>
            <a:off x="328025" y="1150250"/>
            <a:ext cx="98391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Tahoma"/>
                <a:ea typeface="Tahoma"/>
                <a:cs typeface="Tahoma"/>
                <a:sym typeface="Tahoma"/>
              </a:rPr>
              <a:t>NOTE</a:t>
            </a:r>
            <a:r>
              <a:rPr lang="en-US" sz="1800">
                <a:solidFill>
                  <a:schemeClr val="lt1"/>
                </a:solidFill>
                <a:latin typeface="Tahoma"/>
                <a:ea typeface="Tahoma"/>
                <a:cs typeface="Tahoma"/>
                <a:sym typeface="Tahoma"/>
              </a:rPr>
              <a:t>: You may attach photos, links, or any supporting materials in relation to the project. </a:t>
            </a:r>
            <a:br>
              <a:rPr lang="en-US" sz="1800">
                <a:solidFill>
                  <a:schemeClr val="lt1"/>
                </a:solidFill>
                <a:latin typeface="Tahoma"/>
                <a:ea typeface="Tahoma"/>
                <a:cs typeface="Tahoma"/>
                <a:sym typeface="Tahoma"/>
              </a:rPr>
            </a:br>
            <a:r>
              <a:rPr lang="en-US" sz="1800">
                <a:solidFill>
                  <a:schemeClr val="lt1"/>
                </a:solidFill>
                <a:latin typeface="Tahoma"/>
                <a:ea typeface="Tahoma"/>
                <a:cs typeface="Tahoma"/>
                <a:sym typeface="Tahoma"/>
              </a:rPr>
              <a:t>Kindly provide a short description about the attachment provided. </a:t>
            </a:r>
            <a:endParaRPr sz="1800">
              <a:solidFill>
                <a:schemeClr val="lt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6" name="Google Shape;136;p35"/>
          <p:cNvSpPr/>
          <p:nvPr/>
        </p:nvSpPr>
        <p:spPr>
          <a:xfrm>
            <a:off x="-2244739" y="-2305943"/>
            <a:ext cx="7634383" cy="16838728"/>
          </a:xfrm>
          <a:custGeom>
            <a:rect b="b" l="l" r="r" t="t"/>
            <a:pathLst>
              <a:path extrusionOk="0" h="16838728" w="7634383">
                <a:moveTo>
                  <a:pt x="0" y="0"/>
                </a:moveTo>
                <a:lnTo>
                  <a:pt x="7634382" y="0"/>
                </a:lnTo>
                <a:lnTo>
                  <a:pt x="7634382" y="16838728"/>
                </a:lnTo>
                <a:lnTo>
                  <a:pt x="0" y="16838728"/>
                </a:lnTo>
                <a:lnTo>
                  <a:pt x="0" y="0"/>
                </a:lnTo>
                <a:close/>
              </a:path>
            </a:pathLst>
          </a:custGeom>
          <a:blipFill rotWithShape="1">
            <a:blip r:embed="rId4">
              <a:alphaModFix amt="9999"/>
            </a:blip>
            <a:stretch>
              <a:fillRect b="0" l="0" r="-125540" t="0"/>
            </a:stretch>
          </a:blipFill>
          <a:ln>
            <a:noFill/>
          </a:ln>
        </p:spPr>
      </p:sp>
      <p:sp>
        <p:nvSpPr>
          <p:cNvPr id="137" name="Google Shape;137;p35"/>
          <p:cNvSpPr/>
          <p:nvPr/>
        </p:nvSpPr>
        <p:spPr>
          <a:xfrm flipH="1">
            <a:off x="12898357" y="-2305943"/>
            <a:ext cx="7634383" cy="16838728"/>
          </a:xfrm>
          <a:custGeom>
            <a:rect b="b" l="l" r="r" t="t"/>
            <a:pathLst>
              <a:path extrusionOk="0" h="16838728" w="7634383">
                <a:moveTo>
                  <a:pt x="7634382" y="0"/>
                </a:moveTo>
                <a:lnTo>
                  <a:pt x="0" y="0"/>
                </a:lnTo>
                <a:lnTo>
                  <a:pt x="0" y="16838728"/>
                </a:lnTo>
                <a:lnTo>
                  <a:pt x="7634382" y="16838728"/>
                </a:lnTo>
                <a:lnTo>
                  <a:pt x="7634382" y="0"/>
                </a:lnTo>
                <a:close/>
              </a:path>
            </a:pathLst>
          </a:custGeom>
          <a:blipFill rotWithShape="1">
            <a:blip r:embed="rId5">
              <a:alphaModFix amt="9999"/>
            </a:blip>
            <a:stretch>
              <a:fillRect b="0" l="0" r="-125540" t="0"/>
            </a:stretch>
          </a:blipFill>
          <a:ln>
            <a:noFill/>
          </a:ln>
        </p:spPr>
      </p:sp>
      <p:sp>
        <p:nvSpPr>
          <p:cNvPr id="138" name="Google Shape;138;p35"/>
          <p:cNvSpPr txBox="1"/>
          <p:nvPr/>
        </p:nvSpPr>
        <p:spPr>
          <a:xfrm>
            <a:off x="5110906" y="7352239"/>
            <a:ext cx="8066187" cy="96628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2832"/>
              <a:buFont typeface="Arial"/>
              <a:buNone/>
            </a:pPr>
            <a:r>
              <a:rPr b="0" i="0" lang="en-US" sz="2832" u="none" cap="none" strike="noStrike">
                <a:solidFill>
                  <a:srgbClr val="FFFFFF"/>
                </a:solidFill>
                <a:latin typeface="Arial"/>
                <a:ea typeface="Arial"/>
                <a:cs typeface="Arial"/>
                <a:sym typeface="Arial"/>
              </a:rPr>
              <a:t>Celebrating Sustainability and Ecological Innovation in Iloilo</a:t>
            </a:r>
            <a:endParaRPr b="0" i="0" sz="1400" u="none" cap="none" strike="noStrike">
              <a:solidFill>
                <a:srgbClr val="000000"/>
              </a:solidFill>
              <a:latin typeface="Arial"/>
              <a:ea typeface="Arial"/>
              <a:cs typeface="Arial"/>
              <a:sym typeface="Arial"/>
            </a:endParaRPr>
          </a:p>
        </p:txBody>
      </p:sp>
      <p:sp>
        <p:nvSpPr>
          <p:cNvPr id="139" name="Google Shape;139;p35"/>
          <p:cNvSpPr/>
          <p:nvPr/>
        </p:nvSpPr>
        <p:spPr>
          <a:xfrm>
            <a:off x="5021892" y="2360642"/>
            <a:ext cx="2703886" cy="4703078"/>
          </a:xfrm>
          <a:custGeom>
            <a:rect b="b" l="l" r="r" t="t"/>
            <a:pathLst>
              <a:path extrusionOk="0" h="4703078" w="2703886">
                <a:moveTo>
                  <a:pt x="0" y="0"/>
                </a:moveTo>
                <a:lnTo>
                  <a:pt x="2703886" y="0"/>
                </a:lnTo>
                <a:lnTo>
                  <a:pt x="2703886" y="4703078"/>
                </a:lnTo>
                <a:lnTo>
                  <a:pt x="0" y="4703078"/>
                </a:lnTo>
                <a:lnTo>
                  <a:pt x="0" y="0"/>
                </a:lnTo>
                <a:close/>
              </a:path>
            </a:pathLst>
          </a:custGeom>
          <a:blipFill rotWithShape="1">
            <a:blip r:embed="rId6">
              <a:alphaModFix/>
            </a:blip>
            <a:stretch>
              <a:fillRect b="0" l="-37279" r="-124254" t="0"/>
            </a:stretch>
          </a:blipFill>
          <a:ln>
            <a:noFill/>
          </a:ln>
        </p:spPr>
      </p:sp>
      <p:sp>
        <p:nvSpPr>
          <p:cNvPr id="140" name="Google Shape;140;p35"/>
          <p:cNvSpPr/>
          <p:nvPr/>
        </p:nvSpPr>
        <p:spPr>
          <a:xfrm>
            <a:off x="8043896" y="2883598"/>
            <a:ext cx="5241427" cy="3657165"/>
          </a:xfrm>
          <a:custGeom>
            <a:rect b="b" l="l" r="r" t="t"/>
            <a:pathLst>
              <a:path extrusionOk="0" h="3657165" w="5241427">
                <a:moveTo>
                  <a:pt x="0" y="0"/>
                </a:moveTo>
                <a:lnTo>
                  <a:pt x="5241427" y="0"/>
                </a:lnTo>
                <a:lnTo>
                  <a:pt x="5241427" y="3657166"/>
                </a:lnTo>
                <a:lnTo>
                  <a:pt x="0" y="3657166"/>
                </a:lnTo>
                <a:lnTo>
                  <a:pt x="0" y="0"/>
                </a:lnTo>
                <a:close/>
              </a:path>
            </a:pathLst>
          </a:custGeom>
          <a:blipFill rotWithShape="1">
            <a:blip r:embed="rId7">
              <a:alphaModFix/>
            </a:blip>
            <a:stretch>
              <a:fillRect b="-7664" l="0" r="0" t="0"/>
            </a:stretch>
          </a:blipFill>
          <a:ln>
            <a:noFill/>
          </a:ln>
        </p:spPr>
      </p:sp>
      <p:sp>
        <p:nvSpPr>
          <p:cNvPr id="141" name="Google Shape;141;p35"/>
          <p:cNvSpPr/>
          <p:nvPr/>
        </p:nvSpPr>
        <p:spPr>
          <a:xfrm>
            <a:off x="7753180" y="1726012"/>
            <a:ext cx="2911429" cy="651339"/>
          </a:xfrm>
          <a:custGeom>
            <a:rect b="b" l="l" r="r" t="t"/>
            <a:pathLst>
              <a:path extrusionOk="0" h="651339" w="2911429">
                <a:moveTo>
                  <a:pt x="0" y="0"/>
                </a:moveTo>
                <a:lnTo>
                  <a:pt x="2911430" y="0"/>
                </a:lnTo>
                <a:lnTo>
                  <a:pt x="2911430" y="651340"/>
                </a:lnTo>
                <a:lnTo>
                  <a:pt x="0" y="651340"/>
                </a:lnTo>
                <a:lnTo>
                  <a:pt x="0" y="0"/>
                </a:lnTo>
                <a:close/>
              </a:path>
            </a:pathLst>
          </a:custGeom>
          <a:blipFill rotWithShape="1">
            <a:blip r:embed="rId8">
              <a:alphaModFix/>
            </a:blip>
            <a:stretch>
              <a:fillRect b="-5072"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